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0" r:id="rId5"/>
    <p:sldMasterId id="2147483737" r:id="rId6"/>
    <p:sldMasterId id="2147483728" r:id="rId7"/>
    <p:sldMasterId id="2147483742" r:id="rId8"/>
    <p:sldMasterId id="2147483745" r:id="rId9"/>
    <p:sldMasterId id="2147483748" r:id="rId10"/>
    <p:sldMasterId id="2147483753" r:id="rId11"/>
  </p:sldMasterIdLst>
  <p:notesMasterIdLst>
    <p:notesMasterId r:id="rId112"/>
  </p:notesMasterIdLst>
  <p:sldIdLst>
    <p:sldId id="260" r:id="rId12"/>
    <p:sldId id="268" r:id="rId13"/>
    <p:sldId id="1618" r:id="rId14"/>
    <p:sldId id="1674" r:id="rId15"/>
    <p:sldId id="1722" r:id="rId16"/>
    <p:sldId id="1854" r:id="rId17"/>
    <p:sldId id="1855" r:id="rId18"/>
    <p:sldId id="1806" r:id="rId19"/>
    <p:sldId id="1807" r:id="rId20"/>
    <p:sldId id="1796" r:id="rId21"/>
    <p:sldId id="1797" r:id="rId22"/>
    <p:sldId id="1798" r:id="rId23"/>
    <p:sldId id="1800" r:id="rId24"/>
    <p:sldId id="1802" r:id="rId25"/>
    <p:sldId id="1786" r:id="rId26"/>
    <p:sldId id="1803" r:id="rId27"/>
    <p:sldId id="1804" r:id="rId28"/>
    <p:sldId id="1787" r:id="rId29"/>
    <p:sldId id="1816" r:id="rId30"/>
    <p:sldId id="1817" r:id="rId31"/>
    <p:sldId id="1818" r:id="rId32"/>
    <p:sldId id="1819" r:id="rId33"/>
    <p:sldId id="1820" r:id="rId34"/>
    <p:sldId id="1821" r:id="rId35"/>
    <p:sldId id="1822" r:id="rId36"/>
    <p:sldId id="1823" r:id="rId37"/>
    <p:sldId id="1824" r:id="rId38"/>
    <p:sldId id="1825" r:id="rId39"/>
    <p:sldId id="1826" r:id="rId40"/>
    <p:sldId id="1856" r:id="rId41"/>
    <p:sldId id="1827" r:id="rId42"/>
    <p:sldId id="1828" r:id="rId43"/>
    <p:sldId id="1829" r:id="rId44"/>
    <p:sldId id="1830" r:id="rId45"/>
    <p:sldId id="1831" r:id="rId46"/>
    <p:sldId id="1832" r:id="rId47"/>
    <p:sldId id="1833" r:id="rId48"/>
    <p:sldId id="1834" r:id="rId49"/>
    <p:sldId id="1835" r:id="rId50"/>
    <p:sldId id="1836" r:id="rId51"/>
    <p:sldId id="1837" r:id="rId52"/>
    <p:sldId id="1838" r:id="rId53"/>
    <p:sldId id="1839" r:id="rId54"/>
    <p:sldId id="1840" r:id="rId55"/>
    <p:sldId id="1841" r:id="rId56"/>
    <p:sldId id="1842" r:id="rId57"/>
    <p:sldId id="1843" r:id="rId58"/>
    <p:sldId id="1844" r:id="rId59"/>
    <p:sldId id="1845" r:id="rId60"/>
    <p:sldId id="1846" r:id="rId61"/>
    <p:sldId id="1812" r:id="rId62"/>
    <p:sldId id="1859" r:id="rId63"/>
    <p:sldId id="1860" r:id="rId64"/>
    <p:sldId id="1861" r:id="rId65"/>
    <p:sldId id="1847" r:id="rId66"/>
    <p:sldId id="1848" r:id="rId67"/>
    <p:sldId id="1849" r:id="rId68"/>
    <p:sldId id="1850" r:id="rId69"/>
    <p:sldId id="1851" r:id="rId70"/>
    <p:sldId id="1857" r:id="rId71"/>
    <p:sldId id="1852" r:id="rId72"/>
    <p:sldId id="1853" r:id="rId73"/>
    <p:sldId id="1898" r:id="rId74"/>
    <p:sldId id="1640" r:id="rId75"/>
    <p:sldId id="1760" r:id="rId76"/>
    <p:sldId id="1815" r:id="rId77"/>
    <p:sldId id="1869" r:id="rId78"/>
    <p:sldId id="1870" r:id="rId79"/>
    <p:sldId id="1862" r:id="rId80"/>
    <p:sldId id="1871" r:id="rId81"/>
    <p:sldId id="1872" r:id="rId82"/>
    <p:sldId id="1863" r:id="rId83"/>
    <p:sldId id="1873" r:id="rId84"/>
    <p:sldId id="1874" r:id="rId85"/>
    <p:sldId id="1875" r:id="rId86"/>
    <p:sldId id="1876" r:id="rId87"/>
    <p:sldId id="1877" r:id="rId88"/>
    <p:sldId id="1878" r:id="rId89"/>
    <p:sldId id="1879" r:id="rId90"/>
    <p:sldId id="1864" r:id="rId91"/>
    <p:sldId id="1880" r:id="rId92"/>
    <p:sldId id="1881" r:id="rId93"/>
    <p:sldId id="1882" r:id="rId94"/>
    <p:sldId id="1883" r:id="rId95"/>
    <p:sldId id="1884" r:id="rId96"/>
    <p:sldId id="1885" r:id="rId97"/>
    <p:sldId id="1865" r:id="rId98"/>
    <p:sldId id="1886" r:id="rId99"/>
    <p:sldId id="1887" r:id="rId100"/>
    <p:sldId id="1890" r:id="rId101"/>
    <p:sldId id="1888" r:id="rId102"/>
    <p:sldId id="1889" r:id="rId103"/>
    <p:sldId id="1891" r:id="rId104"/>
    <p:sldId id="1892" r:id="rId105"/>
    <p:sldId id="1893" r:id="rId106"/>
    <p:sldId id="1894" r:id="rId107"/>
    <p:sldId id="1895" r:id="rId108"/>
    <p:sldId id="1896" r:id="rId109"/>
    <p:sldId id="1897" r:id="rId110"/>
    <p:sldId id="1627" r:id="rId1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B80AC-A3A5-7EB4-8F9A-762EFC75C179}" name="Yossef S. Ben-Porath" initials="YBP" userId="Yossef S. Ben-Porat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gwelski, Deb" initials="RD" lastIdx="16" clrIdx="0">
    <p:extLst>
      <p:ext uri="{19B8F6BF-5375-455C-9EA6-DF929625EA0E}">
        <p15:presenceInfo xmlns:p15="http://schemas.microsoft.com/office/powerpoint/2012/main" userId="S::Deb.Ringwelski@Pearson.com::7b87420d-e131-414b-9186-752ff4e267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1B6A7F"/>
    <a:srgbClr val="85D2DB"/>
    <a:srgbClr val="4AC7EB"/>
    <a:srgbClr val="2399BB"/>
    <a:srgbClr val="006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6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tableStyles" Target="tableStyles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commentAuthors" Target="commentAuthors.xml"/><Relationship Id="rId118" Type="http://schemas.microsoft.com/office/2018/10/relationships/authors" Target="author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viewProps" Target="view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customXml" Target="../customXml/item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5E7D-0788-489A-A9CA-6A3F5A14B4EF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49E9-BFCB-411A-9AD9-18EAB2D6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2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4181" y="1016002"/>
            <a:ext cx="5613431" cy="19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rgbClr val="00808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5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21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62177"/>
            <a:ext cx="6858000" cy="1972138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1500" y="1237145"/>
            <a:ext cx="2921000" cy="1003300"/>
          </a:xfrm>
          <a:prstGeom prst="rect">
            <a:avLst/>
          </a:prstGeom>
        </p:spPr>
      </p:pic>
      <p:pic>
        <p:nvPicPr>
          <p:cNvPr id="6" name="Picture 5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11340A0F-9379-0044-95FB-C12A4D580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4" name="Picture 3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5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0F1FE3D-C409-3F48-B4D8-C2311FF25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82CE48-A0AB-0745-9228-86061CFF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1252538"/>
            <a:ext cx="4779962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A0440-8123-C54E-9B59-0C59C7A30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1252538"/>
            <a:ext cx="2903538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18373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0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4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669EB4-A02C-E449-8C57-9044DF777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FBA48E3-F543-8445-A767-B67977CFD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2" r:id="rId2"/>
    <p:sldLayoutId id="21474837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7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 txBox="1">
            <a:spLocks/>
          </p:cNvSpPr>
          <p:nvPr/>
        </p:nvSpPr>
        <p:spPr>
          <a:xfrm>
            <a:off x="1269917" y="3157021"/>
            <a:ext cx="6589191" cy="19721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rgbClr val="005A7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Instructor Training Slides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176" y="6368292"/>
            <a:ext cx="800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-3 Instructor Training Slides, University of Minnesota Press, </a:t>
            </a:r>
          </a:p>
          <a:p>
            <a:pPr algn="r"/>
            <a:r>
              <a:rPr lang="en-US" sz="1100" dirty="0">
                <a:latin typeface="Arial"/>
                <a:cs typeface="Arial"/>
              </a:rPr>
              <a:t>Copyright for all 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 materials are held by the Regents of the 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310007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16A12-B568-4C90-A96A-932046DA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D666ABE-DB1B-46BB-BE95-A1E661649358}"/>
              </a:ext>
            </a:extLst>
          </p:cNvPr>
          <p:cNvSpPr/>
          <p:nvPr/>
        </p:nvSpPr>
        <p:spPr>
          <a:xfrm rot="16200000">
            <a:off x="3178423" y="476543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DE826-9A1D-4F2E-B790-238F58E8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1610"/>
            <a:ext cx="7620000" cy="990600"/>
          </a:xfrm>
        </p:spPr>
        <p:txBody>
          <a:bodyPr/>
          <a:lstStyle/>
          <a:p>
            <a:r>
              <a:rPr lang="en-US" sz="3600" dirty="0"/>
              <a:t>End of Part 4</a:t>
            </a:r>
          </a:p>
        </p:txBody>
      </p:sp>
    </p:spTree>
    <p:extLst>
      <p:ext uri="{BB962C8B-B14F-4D97-AF65-F5344CB8AC3E}">
        <p14:creationId xmlns:p14="http://schemas.microsoft.com/office/powerpoint/2010/main" val="3911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16A12-B568-4C90-A96A-932046DA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D666ABE-DB1B-46BB-BE95-A1E661649358}"/>
              </a:ext>
            </a:extLst>
          </p:cNvPr>
          <p:cNvSpPr/>
          <p:nvPr/>
        </p:nvSpPr>
        <p:spPr>
          <a:xfrm rot="16200000">
            <a:off x="3178423" y="476543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6F6188-93E4-4222-B1BB-CE10560B66EA}"/>
              </a:ext>
            </a:extLst>
          </p:cNvPr>
          <p:cNvSpPr/>
          <p:nvPr/>
        </p:nvSpPr>
        <p:spPr>
          <a:xfrm>
            <a:off x="3178418" y="4356588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16A12-B568-4C90-A96A-932046DA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D666ABE-DB1B-46BB-BE95-A1E661649358}"/>
              </a:ext>
            </a:extLst>
          </p:cNvPr>
          <p:cNvSpPr/>
          <p:nvPr/>
        </p:nvSpPr>
        <p:spPr>
          <a:xfrm rot="16200000">
            <a:off x="3178423" y="476543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0647D8-841B-4CFA-BADF-DCBA9A54D536}"/>
              </a:ext>
            </a:extLst>
          </p:cNvPr>
          <p:cNvSpPr/>
          <p:nvPr/>
        </p:nvSpPr>
        <p:spPr>
          <a:xfrm>
            <a:off x="3546226" y="4341938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E09AB-0014-4DC9-883C-EDF0E7C7A8DA}"/>
              </a:ext>
            </a:extLst>
          </p:cNvPr>
          <p:cNvSpPr/>
          <p:nvPr/>
        </p:nvSpPr>
        <p:spPr>
          <a:xfrm>
            <a:off x="3175488" y="4353664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13303F-CEDD-41DC-821D-13F96DA1CE94}"/>
              </a:ext>
            </a:extLst>
          </p:cNvPr>
          <p:cNvSpPr/>
          <p:nvPr/>
        </p:nvSpPr>
        <p:spPr>
          <a:xfrm>
            <a:off x="3909638" y="4349270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588879-C5A7-4124-BD82-4198848A60D7}"/>
              </a:ext>
            </a:extLst>
          </p:cNvPr>
          <p:cNvSpPr/>
          <p:nvPr/>
        </p:nvSpPr>
        <p:spPr>
          <a:xfrm>
            <a:off x="5347187" y="4344872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71F1CA-A368-4EAB-B55E-8F2746FA33A5}"/>
              </a:ext>
            </a:extLst>
          </p:cNvPr>
          <p:cNvSpPr/>
          <p:nvPr/>
        </p:nvSpPr>
        <p:spPr>
          <a:xfrm>
            <a:off x="6415459" y="4358062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858DA-688C-4658-9174-F151E37B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02" y="0"/>
            <a:ext cx="5504196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69C8A-B203-4BA8-B047-C571C3EA25A3}"/>
              </a:ext>
            </a:extLst>
          </p:cNvPr>
          <p:cNvSpPr/>
          <p:nvPr/>
        </p:nvSpPr>
        <p:spPr>
          <a:xfrm>
            <a:off x="3511058" y="4394690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3CCEC2-E1FF-44DC-8292-0435818A9887}"/>
              </a:ext>
            </a:extLst>
          </p:cNvPr>
          <p:cNvSpPr/>
          <p:nvPr/>
        </p:nvSpPr>
        <p:spPr>
          <a:xfrm>
            <a:off x="3805594" y="4385898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465DA-7524-49AE-B0B5-89417CCB9D9E}"/>
              </a:ext>
            </a:extLst>
          </p:cNvPr>
          <p:cNvSpPr/>
          <p:nvPr/>
        </p:nvSpPr>
        <p:spPr>
          <a:xfrm>
            <a:off x="4100138" y="4390294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B72EC3-97EC-4191-9C35-3E384A86FAF8}"/>
              </a:ext>
            </a:extLst>
          </p:cNvPr>
          <p:cNvSpPr/>
          <p:nvPr/>
        </p:nvSpPr>
        <p:spPr>
          <a:xfrm>
            <a:off x="5251934" y="4381502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C37F8B-C27A-4834-852D-7559CF0E4B8A}"/>
              </a:ext>
            </a:extLst>
          </p:cNvPr>
          <p:cNvSpPr/>
          <p:nvPr/>
        </p:nvSpPr>
        <p:spPr>
          <a:xfrm>
            <a:off x="5854220" y="4377106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3ABC54-8A1F-4320-B369-C56A050B97B5}"/>
              </a:ext>
            </a:extLst>
          </p:cNvPr>
          <p:cNvSpPr/>
          <p:nvPr/>
        </p:nvSpPr>
        <p:spPr>
          <a:xfrm>
            <a:off x="6144358" y="4372710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8C0AF-3DB2-4D71-9128-D4FFAD5A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C1360C-14D1-465E-9782-EF1C176EB8B1}"/>
              </a:ext>
            </a:extLst>
          </p:cNvPr>
          <p:cNvSpPr/>
          <p:nvPr/>
        </p:nvSpPr>
        <p:spPr>
          <a:xfrm>
            <a:off x="4904642" y="4429858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1F8B9-84B1-4A0C-9216-CB3DE980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1F8B9-84B1-4A0C-9216-CB3DE980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8CFB77A-BDFE-493F-92CB-C96A88B2E7EC}"/>
              </a:ext>
            </a:extLst>
          </p:cNvPr>
          <p:cNvSpPr/>
          <p:nvPr/>
        </p:nvSpPr>
        <p:spPr>
          <a:xfrm rot="5400000">
            <a:off x="4528044" y="111220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1F8B9-84B1-4A0C-9216-CB3DE980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8CFB77A-BDFE-493F-92CB-C96A88B2E7EC}"/>
              </a:ext>
            </a:extLst>
          </p:cNvPr>
          <p:cNvSpPr/>
          <p:nvPr/>
        </p:nvSpPr>
        <p:spPr>
          <a:xfrm rot="5400000">
            <a:off x="4528044" y="111220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6082E64-F446-4636-9FC8-11AE1B7F8672}"/>
              </a:ext>
            </a:extLst>
          </p:cNvPr>
          <p:cNvSpPr/>
          <p:nvPr/>
        </p:nvSpPr>
        <p:spPr>
          <a:xfrm>
            <a:off x="2113076" y="584982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2F9FD-746A-4B96-A4D4-7501818D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7E97FDA-67DC-4706-B3DB-0785EEE899FB}"/>
              </a:ext>
            </a:extLst>
          </p:cNvPr>
          <p:cNvSpPr/>
          <p:nvPr/>
        </p:nvSpPr>
        <p:spPr>
          <a:xfrm rot="16200000">
            <a:off x="3207724" y="473759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EEDBD-649D-6D46-99AA-9EB408639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98" y="2574688"/>
            <a:ext cx="6512657" cy="119395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4: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MMPI-3 Case Illustrations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49E0-CF1E-EB40-828E-6C671670C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9800" y="704873"/>
            <a:ext cx="2903538" cy="4483184"/>
          </a:xfrm>
        </p:spPr>
        <p:txBody>
          <a:bodyPr/>
          <a:lstStyle/>
          <a:p>
            <a:r>
              <a:rPr lang="en-US" sz="2400" dirty="0"/>
              <a:t>Part 4: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1: Validity Scale Illustrations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2: Case Illustration</a:t>
            </a:r>
          </a:p>
        </p:txBody>
      </p:sp>
    </p:spTree>
    <p:extLst>
      <p:ext uri="{BB962C8B-B14F-4D97-AF65-F5344CB8AC3E}">
        <p14:creationId xmlns:p14="http://schemas.microsoft.com/office/powerpoint/2010/main" val="25944140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7E97FDA-67DC-4706-B3DB-0785EEE899FB}"/>
              </a:ext>
            </a:extLst>
          </p:cNvPr>
          <p:cNvSpPr/>
          <p:nvPr/>
        </p:nvSpPr>
        <p:spPr>
          <a:xfrm rot="16200000">
            <a:off x="3207724" y="473759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518CD9B-9C8A-47A7-AACC-F1AD31774D28}"/>
              </a:ext>
            </a:extLst>
          </p:cNvPr>
          <p:cNvSpPr/>
          <p:nvPr/>
        </p:nvSpPr>
        <p:spPr>
          <a:xfrm>
            <a:off x="2961532" y="439469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88FB33B-06C4-4F61-AC8A-DAFA2455140C}"/>
              </a:ext>
            </a:extLst>
          </p:cNvPr>
          <p:cNvSpPr/>
          <p:nvPr/>
        </p:nvSpPr>
        <p:spPr>
          <a:xfrm>
            <a:off x="2992301" y="423643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88FB33B-06C4-4F61-AC8A-DAFA2455140C}"/>
              </a:ext>
            </a:extLst>
          </p:cNvPr>
          <p:cNvSpPr/>
          <p:nvPr/>
        </p:nvSpPr>
        <p:spPr>
          <a:xfrm>
            <a:off x="2992301" y="423643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36A39D-F049-49A2-A2E8-FD8710004E7D}"/>
              </a:ext>
            </a:extLst>
          </p:cNvPr>
          <p:cNvSpPr/>
          <p:nvPr/>
        </p:nvSpPr>
        <p:spPr>
          <a:xfrm>
            <a:off x="3546226" y="4179282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CE9FF-C59A-41FB-A217-5AA9B37570A6}"/>
              </a:ext>
            </a:extLst>
          </p:cNvPr>
          <p:cNvSpPr/>
          <p:nvPr/>
        </p:nvSpPr>
        <p:spPr>
          <a:xfrm>
            <a:off x="3933089" y="4174884"/>
            <a:ext cx="17584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79E74-F7A5-4448-ABCF-730C9BF94E1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2371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B3596D5-8DBE-40C8-B1A7-5619C39D60BE}"/>
              </a:ext>
            </a:extLst>
          </p:cNvPr>
          <p:cNvSpPr/>
          <p:nvPr/>
        </p:nvSpPr>
        <p:spPr>
          <a:xfrm>
            <a:off x="3475875" y="230651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24913-DC0D-EA48-9B75-AF844B15CE17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1820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B3596D5-8DBE-40C8-B1A7-5619C39D60BE}"/>
              </a:ext>
            </a:extLst>
          </p:cNvPr>
          <p:cNvSpPr/>
          <p:nvPr/>
        </p:nvSpPr>
        <p:spPr>
          <a:xfrm>
            <a:off x="3475875" y="230651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3CB2EC-ADE7-47C3-B9FA-B23C892A29A5}"/>
              </a:ext>
            </a:extLst>
          </p:cNvPr>
          <p:cNvSpPr/>
          <p:nvPr/>
        </p:nvSpPr>
        <p:spPr>
          <a:xfrm>
            <a:off x="5068764" y="2228853"/>
            <a:ext cx="3873011" cy="27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30F58-F3D4-564A-8EBA-E6288EB2B806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368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88FB33B-06C4-4F61-AC8A-DAFA2455140C}"/>
              </a:ext>
            </a:extLst>
          </p:cNvPr>
          <p:cNvSpPr/>
          <p:nvPr/>
        </p:nvSpPr>
        <p:spPr>
          <a:xfrm>
            <a:off x="2992301" y="423643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88FB33B-06C4-4F61-AC8A-DAFA2455140C}"/>
              </a:ext>
            </a:extLst>
          </p:cNvPr>
          <p:cNvSpPr/>
          <p:nvPr/>
        </p:nvSpPr>
        <p:spPr>
          <a:xfrm>
            <a:off x="2992301" y="423643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4653BE-7421-4F54-9611-4BB3DA447624}"/>
              </a:ext>
            </a:extLst>
          </p:cNvPr>
          <p:cNvSpPr/>
          <p:nvPr/>
        </p:nvSpPr>
        <p:spPr>
          <a:xfrm rot="2515617">
            <a:off x="4507511" y="1399435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55288-9A79-435C-9D7A-DEE05A7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88FB33B-06C4-4F61-AC8A-DAFA2455140C}"/>
              </a:ext>
            </a:extLst>
          </p:cNvPr>
          <p:cNvSpPr/>
          <p:nvPr/>
        </p:nvSpPr>
        <p:spPr>
          <a:xfrm>
            <a:off x="2992301" y="423643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4653BE-7421-4F54-9611-4BB3DA447624}"/>
              </a:ext>
            </a:extLst>
          </p:cNvPr>
          <p:cNvSpPr/>
          <p:nvPr/>
        </p:nvSpPr>
        <p:spPr>
          <a:xfrm rot="2515617">
            <a:off x="4507511" y="1399435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AF670B8-5015-4CCA-B93B-FD8BD2BC9647}"/>
              </a:ext>
            </a:extLst>
          </p:cNvPr>
          <p:cNvSpPr/>
          <p:nvPr/>
        </p:nvSpPr>
        <p:spPr>
          <a:xfrm rot="2515617">
            <a:off x="4158753" y="185956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00CC01-A9F1-45B7-9F54-23AC08B417C6}"/>
              </a:ext>
            </a:extLst>
          </p:cNvPr>
          <p:cNvSpPr/>
          <p:nvPr/>
        </p:nvSpPr>
        <p:spPr>
          <a:xfrm rot="2515617">
            <a:off x="4879718" y="211014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B463A-D08D-4C5B-AA67-112C91DB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4CB7CBE-0D24-46E1-A6DB-78F9A41D80D1}"/>
              </a:ext>
            </a:extLst>
          </p:cNvPr>
          <p:cNvSpPr/>
          <p:nvPr/>
        </p:nvSpPr>
        <p:spPr>
          <a:xfrm rot="2515617">
            <a:off x="3433391" y="193869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 1: Validity Scale Illustrations</a:t>
            </a:r>
          </a:p>
        </p:txBody>
      </p:sp>
    </p:spTree>
    <p:extLst>
      <p:ext uri="{BB962C8B-B14F-4D97-AF65-F5344CB8AC3E}">
        <p14:creationId xmlns:p14="http://schemas.microsoft.com/office/powerpoint/2010/main" val="31407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B463A-D08D-4C5B-AA67-112C91DB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4CB7CBE-0D24-46E1-A6DB-78F9A41D80D1}"/>
              </a:ext>
            </a:extLst>
          </p:cNvPr>
          <p:cNvSpPr/>
          <p:nvPr/>
        </p:nvSpPr>
        <p:spPr>
          <a:xfrm rot="2515617">
            <a:off x="3433391" y="193869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DC51E8-B4D5-463E-B2CB-B25A2A2F1830}"/>
              </a:ext>
            </a:extLst>
          </p:cNvPr>
          <p:cNvSpPr/>
          <p:nvPr/>
        </p:nvSpPr>
        <p:spPr>
          <a:xfrm>
            <a:off x="4207118" y="2299190"/>
            <a:ext cx="2532186" cy="99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C5863-628C-4940-8110-94D85D1A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CE6A27E-C903-407E-AEC3-E42766570363}"/>
              </a:ext>
            </a:extLst>
          </p:cNvPr>
          <p:cNvSpPr/>
          <p:nvPr/>
        </p:nvSpPr>
        <p:spPr>
          <a:xfrm rot="2515617">
            <a:off x="3789477" y="171888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4C713-F1F2-AB43-ADD9-BEA381EC6CA2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589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564974-1E3C-41C8-A8F3-34BA6B3F1901}"/>
              </a:ext>
            </a:extLst>
          </p:cNvPr>
          <p:cNvSpPr/>
          <p:nvPr/>
        </p:nvSpPr>
        <p:spPr>
          <a:xfrm>
            <a:off x="4646727" y="282232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8EE65-1826-6D40-A075-FAD5E2B6A477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2805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564974-1E3C-41C8-A8F3-34BA6B3F1901}"/>
              </a:ext>
            </a:extLst>
          </p:cNvPr>
          <p:cNvSpPr/>
          <p:nvPr/>
        </p:nvSpPr>
        <p:spPr>
          <a:xfrm>
            <a:off x="4646727" y="282232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41EFB5-69B1-44E8-A766-E7C1123935FF}"/>
              </a:ext>
            </a:extLst>
          </p:cNvPr>
          <p:cNvSpPr/>
          <p:nvPr/>
        </p:nvSpPr>
        <p:spPr>
          <a:xfrm>
            <a:off x="5103933" y="2730008"/>
            <a:ext cx="2826728" cy="27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6795B-7712-F84A-8D74-1572AB869B4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815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C5863-628C-4940-8110-94D85D1A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CE6A27E-C903-407E-AEC3-E42766570363}"/>
              </a:ext>
            </a:extLst>
          </p:cNvPr>
          <p:cNvSpPr/>
          <p:nvPr/>
        </p:nvSpPr>
        <p:spPr>
          <a:xfrm rot="2515617">
            <a:off x="3789477" y="171888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81103E-472F-493E-B4CE-FA4E5138DC98}"/>
              </a:ext>
            </a:extLst>
          </p:cNvPr>
          <p:cNvSpPr/>
          <p:nvPr/>
        </p:nvSpPr>
        <p:spPr>
          <a:xfrm rot="2515617">
            <a:off x="4161686" y="150201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5C5869-ABC8-4D25-9B1D-AE2D51D244D1}"/>
              </a:ext>
            </a:extLst>
          </p:cNvPr>
          <p:cNvSpPr/>
          <p:nvPr/>
        </p:nvSpPr>
        <p:spPr>
          <a:xfrm rot="7684420">
            <a:off x="4698013" y="192404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C1474B-E6DC-4A47-9A51-D3C675AB237C}"/>
              </a:ext>
            </a:extLst>
          </p:cNvPr>
          <p:cNvSpPr/>
          <p:nvPr/>
        </p:nvSpPr>
        <p:spPr>
          <a:xfrm rot="7684420">
            <a:off x="5070219" y="171595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564974-1E3C-41C8-A8F3-34BA6B3F1901}"/>
              </a:ext>
            </a:extLst>
          </p:cNvPr>
          <p:cNvSpPr/>
          <p:nvPr/>
        </p:nvSpPr>
        <p:spPr>
          <a:xfrm>
            <a:off x="4646727" y="282232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41EFB5-69B1-44E8-A766-E7C1123935FF}"/>
              </a:ext>
            </a:extLst>
          </p:cNvPr>
          <p:cNvSpPr/>
          <p:nvPr/>
        </p:nvSpPr>
        <p:spPr>
          <a:xfrm>
            <a:off x="7820752" y="2730008"/>
            <a:ext cx="1002323" cy="27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0D3F3-D8D8-CA42-8DBF-CD155ED8DC1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9732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C5863-628C-4940-8110-94D85D1A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CE6A27E-C903-407E-AEC3-E42766570363}"/>
              </a:ext>
            </a:extLst>
          </p:cNvPr>
          <p:cNvSpPr/>
          <p:nvPr/>
        </p:nvSpPr>
        <p:spPr>
          <a:xfrm rot="2515617">
            <a:off x="3789477" y="171888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C1474B-E6DC-4A47-9A51-D3C675AB237C}"/>
              </a:ext>
            </a:extLst>
          </p:cNvPr>
          <p:cNvSpPr/>
          <p:nvPr/>
        </p:nvSpPr>
        <p:spPr>
          <a:xfrm rot="7684420">
            <a:off x="6490179" y="325901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759CA-9C4F-49F1-94DB-4FD55FAD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610AD2C-7066-45C1-8EE7-8DEF79C86276}"/>
              </a:ext>
            </a:extLst>
          </p:cNvPr>
          <p:cNvSpPr/>
          <p:nvPr/>
        </p:nvSpPr>
        <p:spPr>
          <a:xfrm rot="2515617">
            <a:off x="3789477" y="186396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564974-1E3C-41C8-A8F3-34BA6B3F1901}"/>
              </a:ext>
            </a:extLst>
          </p:cNvPr>
          <p:cNvSpPr/>
          <p:nvPr/>
        </p:nvSpPr>
        <p:spPr>
          <a:xfrm>
            <a:off x="4646727" y="304212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FB0A6-E6C5-B841-855C-0D575C673BF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12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12" y="251265"/>
            <a:ext cx="7886700" cy="642411"/>
          </a:xfrm>
        </p:spPr>
        <p:txBody>
          <a:bodyPr/>
          <a:lstStyle/>
          <a:p>
            <a:r>
              <a:rPr lang="en-US" sz="3600" dirty="0"/>
              <a:t>MMPI-3 Validity Scales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Used to assess protocol validity threats discussed in detail in Part 3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Content-based Invalid Responding</a:t>
            </a:r>
          </a:p>
          <a:p>
            <a:pPr lvl="2">
              <a:buClr>
                <a:srgbClr val="1B6A7F"/>
              </a:buClr>
            </a:pPr>
            <a:r>
              <a:rPr lang="en-US" sz="2000" dirty="0"/>
              <a:t>Non-responding</a:t>
            </a:r>
          </a:p>
          <a:p>
            <a:pPr lvl="2">
              <a:buClr>
                <a:srgbClr val="1B6A7F"/>
              </a:buClr>
            </a:pPr>
            <a:r>
              <a:rPr lang="en-US" sz="2000" dirty="0"/>
              <a:t>Random Responding</a:t>
            </a:r>
          </a:p>
          <a:p>
            <a:pPr lvl="2">
              <a:buClr>
                <a:srgbClr val="1B6A7F"/>
              </a:buClr>
            </a:pPr>
            <a:r>
              <a:rPr lang="en-US" sz="2000" dirty="0"/>
              <a:t>Fixed Responding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Non-content-based invalid Responding</a:t>
            </a:r>
          </a:p>
          <a:p>
            <a:pPr lvl="2">
              <a:buClr>
                <a:srgbClr val="1B6A7F"/>
              </a:buClr>
            </a:pPr>
            <a:r>
              <a:rPr lang="en-US" sz="2000" dirty="0"/>
              <a:t>Over-reporting</a:t>
            </a:r>
          </a:p>
          <a:p>
            <a:pPr lvl="2">
              <a:buClr>
                <a:srgbClr val="1B6A7F"/>
              </a:buClr>
            </a:pPr>
            <a:r>
              <a:rPr lang="en-US" sz="2000" dirty="0"/>
              <a:t>Under-reporting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Validity Scale interpretation requires consideration of potential </a:t>
            </a:r>
            <a:r>
              <a:rPr lang="en-US" sz="2800" u="sng" dirty="0"/>
              <a:t>internal and external confounds</a:t>
            </a:r>
          </a:p>
        </p:txBody>
      </p:sp>
    </p:spTree>
    <p:extLst>
      <p:ext uri="{BB962C8B-B14F-4D97-AF65-F5344CB8AC3E}">
        <p14:creationId xmlns:p14="http://schemas.microsoft.com/office/powerpoint/2010/main" val="3864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564974-1E3C-41C8-A8F3-34BA6B3F1901}"/>
              </a:ext>
            </a:extLst>
          </p:cNvPr>
          <p:cNvSpPr/>
          <p:nvPr/>
        </p:nvSpPr>
        <p:spPr>
          <a:xfrm>
            <a:off x="4646727" y="304212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41EFB5-69B1-44E8-A766-E7C1123935FF}"/>
              </a:ext>
            </a:extLst>
          </p:cNvPr>
          <p:cNvSpPr/>
          <p:nvPr/>
        </p:nvSpPr>
        <p:spPr>
          <a:xfrm>
            <a:off x="7820752" y="2976189"/>
            <a:ext cx="1002323" cy="27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3C4C8-D46E-4E4A-ADE0-DE6C9E10D57C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2322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759CA-9C4F-49F1-94DB-4FD55FAD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610AD2C-7066-45C1-8EE7-8DEF79C86276}"/>
              </a:ext>
            </a:extLst>
          </p:cNvPr>
          <p:cNvSpPr/>
          <p:nvPr/>
        </p:nvSpPr>
        <p:spPr>
          <a:xfrm rot="2515617">
            <a:off x="3789477" y="186396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65C9FFA-4233-48A0-83F6-8495B4C1D9E2}"/>
              </a:ext>
            </a:extLst>
          </p:cNvPr>
          <p:cNvSpPr/>
          <p:nvPr/>
        </p:nvSpPr>
        <p:spPr>
          <a:xfrm rot="7590293">
            <a:off x="6131172" y="239442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7DAFC3E-8EAC-466A-B8FA-A28D8E9ED025}"/>
              </a:ext>
            </a:extLst>
          </p:cNvPr>
          <p:cNvSpPr/>
          <p:nvPr/>
        </p:nvSpPr>
        <p:spPr>
          <a:xfrm rot="7590293">
            <a:off x="6490189" y="256441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1A17A-0D2C-45A0-A6C1-B1529532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76" y="0"/>
            <a:ext cx="552464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E0D357C-AD16-44DF-B1A4-59EB60858D2C}"/>
              </a:ext>
            </a:extLst>
          </p:cNvPr>
          <p:cNvSpPr/>
          <p:nvPr/>
        </p:nvSpPr>
        <p:spPr>
          <a:xfrm rot="8261978">
            <a:off x="4350727" y="137452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59D72-6297-4569-81E1-3CC825FA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3BDF8BE-7B6B-4785-8914-55EAED4BB83E}"/>
              </a:ext>
            </a:extLst>
          </p:cNvPr>
          <p:cNvSpPr/>
          <p:nvPr/>
        </p:nvSpPr>
        <p:spPr>
          <a:xfrm rot="8261978">
            <a:off x="4715606" y="176137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5F06E-46BB-40B5-9F9F-D9EF3270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ED1345-1BF0-49A7-BBCD-79D3D27F905B}"/>
              </a:ext>
            </a:extLst>
          </p:cNvPr>
          <p:cNvSpPr/>
          <p:nvPr/>
        </p:nvSpPr>
        <p:spPr>
          <a:xfrm rot="3066629">
            <a:off x="4161693" y="157674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AFEAC6E-03D3-496C-801A-8AA7A5D94885}"/>
              </a:ext>
            </a:extLst>
          </p:cNvPr>
          <p:cNvSpPr/>
          <p:nvPr/>
        </p:nvSpPr>
        <p:spPr>
          <a:xfrm rot="3066629">
            <a:off x="4516315" y="1381852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F4D60-5EC2-4244-A2BC-6C5DBFE0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8FA2AF1-A176-4B9B-8FCC-E849F901D2BC}"/>
              </a:ext>
            </a:extLst>
          </p:cNvPr>
          <p:cNvSpPr/>
          <p:nvPr/>
        </p:nvSpPr>
        <p:spPr>
          <a:xfrm rot="3066629">
            <a:off x="4166089" y="189765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F4D60-5EC2-4244-A2BC-6C5DBFE0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8FA2AF1-A176-4B9B-8FCC-E849F901D2BC}"/>
              </a:ext>
            </a:extLst>
          </p:cNvPr>
          <p:cNvSpPr/>
          <p:nvPr/>
        </p:nvSpPr>
        <p:spPr>
          <a:xfrm rot="3066629">
            <a:off x="4166089" y="189765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3DD9F7-65CE-4996-BBEA-B16B443FABC2}"/>
              </a:ext>
            </a:extLst>
          </p:cNvPr>
          <p:cNvSpPr/>
          <p:nvPr/>
        </p:nvSpPr>
        <p:spPr>
          <a:xfrm rot="3066629">
            <a:off x="4881194" y="209401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F1C52A-487C-4DE9-A8DC-24B53794C4F8}"/>
              </a:ext>
            </a:extLst>
          </p:cNvPr>
          <p:cNvSpPr/>
          <p:nvPr/>
        </p:nvSpPr>
        <p:spPr>
          <a:xfrm rot="3066629">
            <a:off x="5270986" y="213211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BD02BB-B726-410E-9A89-0E4D5D637EF4}"/>
              </a:ext>
            </a:extLst>
          </p:cNvPr>
          <p:cNvSpPr/>
          <p:nvPr/>
        </p:nvSpPr>
        <p:spPr>
          <a:xfrm rot="3066629">
            <a:off x="5622682" y="207496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3E582-7875-4741-82EB-3ECD9CD5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2FB5D67-8029-4924-82B3-2435857D2E09}"/>
              </a:ext>
            </a:extLst>
          </p:cNvPr>
          <p:cNvSpPr/>
          <p:nvPr/>
        </p:nvSpPr>
        <p:spPr>
          <a:xfrm rot="3066629">
            <a:off x="4170485" y="221417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52E8E-2AE8-4628-BB04-617D4B28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5605A27-AE08-4C92-900F-111F74FF84B9}"/>
              </a:ext>
            </a:extLst>
          </p:cNvPr>
          <p:cNvSpPr/>
          <p:nvPr/>
        </p:nvSpPr>
        <p:spPr>
          <a:xfrm rot="3066629">
            <a:off x="4900249" y="1699827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9AE8D-81BA-4C72-AE8C-71D5BB6D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76" y="0"/>
            <a:ext cx="552464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4C600BF-56E9-4F2C-84C9-FEA6EEE1D549}"/>
              </a:ext>
            </a:extLst>
          </p:cNvPr>
          <p:cNvSpPr/>
          <p:nvPr/>
        </p:nvSpPr>
        <p:spPr>
          <a:xfrm rot="3066629">
            <a:off x="5260730" y="188446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9295E-5B10-4240-8B06-7433955B03C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3455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3CB0E-AAE0-4E29-938F-64FDA3BC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220E229-396B-409B-8727-DCEA6FCAAF50}"/>
              </a:ext>
            </a:extLst>
          </p:cNvPr>
          <p:cNvSpPr/>
          <p:nvPr/>
        </p:nvSpPr>
        <p:spPr>
          <a:xfrm rot="3066629">
            <a:off x="5608024" y="18229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3DC16-439F-447D-8194-9CF3D6D8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7648B44-05DD-4F0F-B3A9-C9001454ADF1}"/>
              </a:ext>
            </a:extLst>
          </p:cNvPr>
          <p:cNvSpPr/>
          <p:nvPr/>
        </p:nvSpPr>
        <p:spPr>
          <a:xfrm rot="3066629">
            <a:off x="4177166" y="13149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97B87FE-C988-4CAC-9990-C24FE23C67B9}"/>
              </a:ext>
            </a:extLst>
          </p:cNvPr>
          <p:cNvSpPr/>
          <p:nvPr/>
        </p:nvSpPr>
        <p:spPr>
          <a:xfrm rot="3066629">
            <a:off x="4532761" y="131068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3DC16-439F-447D-8194-9CF3D6D8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7648B44-05DD-4F0F-B3A9-C9001454ADF1}"/>
              </a:ext>
            </a:extLst>
          </p:cNvPr>
          <p:cNvSpPr/>
          <p:nvPr/>
        </p:nvSpPr>
        <p:spPr>
          <a:xfrm rot="3066629">
            <a:off x="4177166" y="13149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97B87FE-C988-4CAC-9990-C24FE23C67B9}"/>
              </a:ext>
            </a:extLst>
          </p:cNvPr>
          <p:cNvSpPr/>
          <p:nvPr/>
        </p:nvSpPr>
        <p:spPr>
          <a:xfrm rot="3066629">
            <a:off x="4532761" y="131068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B95562-60B4-4767-A27F-E4134E530516}"/>
              </a:ext>
            </a:extLst>
          </p:cNvPr>
          <p:cNvSpPr/>
          <p:nvPr/>
        </p:nvSpPr>
        <p:spPr>
          <a:xfrm rot="3066629">
            <a:off x="4884127" y="130645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3DC16-439F-447D-8194-9CF3D6D8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7648B44-05DD-4F0F-B3A9-C9001454ADF1}"/>
              </a:ext>
            </a:extLst>
          </p:cNvPr>
          <p:cNvSpPr/>
          <p:nvPr/>
        </p:nvSpPr>
        <p:spPr>
          <a:xfrm rot="3066629">
            <a:off x="4177166" y="13149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97B87FE-C988-4CAC-9990-C24FE23C67B9}"/>
              </a:ext>
            </a:extLst>
          </p:cNvPr>
          <p:cNvSpPr/>
          <p:nvPr/>
        </p:nvSpPr>
        <p:spPr>
          <a:xfrm rot="3066629">
            <a:off x="4532761" y="131068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B95562-60B4-4767-A27F-E4134E530516}"/>
              </a:ext>
            </a:extLst>
          </p:cNvPr>
          <p:cNvSpPr/>
          <p:nvPr/>
        </p:nvSpPr>
        <p:spPr>
          <a:xfrm rot="3066629">
            <a:off x="4884127" y="130645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DEC990-210C-4FEE-9046-127F1F290A61}"/>
              </a:ext>
            </a:extLst>
          </p:cNvPr>
          <p:cNvSpPr/>
          <p:nvPr/>
        </p:nvSpPr>
        <p:spPr>
          <a:xfrm rot="13867039">
            <a:off x="5421763" y="21404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6A9CF1-AC25-4F7D-872B-0F910CDA3717}"/>
              </a:ext>
            </a:extLst>
          </p:cNvPr>
          <p:cNvSpPr/>
          <p:nvPr/>
        </p:nvSpPr>
        <p:spPr>
          <a:xfrm rot="13867039">
            <a:off x="5777362" y="174248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3DC16-439F-447D-8194-9CF3D6D8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7648B44-05DD-4F0F-B3A9-C9001454ADF1}"/>
              </a:ext>
            </a:extLst>
          </p:cNvPr>
          <p:cNvSpPr/>
          <p:nvPr/>
        </p:nvSpPr>
        <p:spPr>
          <a:xfrm rot="3066629">
            <a:off x="4177166" y="13149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97B87FE-C988-4CAC-9990-C24FE23C67B9}"/>
              </a:ext>
            </a:extLst>
          </p:cNvPr>
          <p:cNvSpPr/>
          <p:nvPr/>
        </p:nvSpPr>
        <p:spPr>
          <a:xfrm rot="3066629">
            <a:off x="4532761" y="131068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B95562-60B4-4767-A27F-E4134E530516}"/>
              </a:ext>
            </a:extLst>
          </p:cNvPr>
          <p:cNvSpPr/>
          <p:nvPr/>
        </p:nvSpPr>
        <p:spPr>
          <a:xfrm rot="3066629">
            <a:off x="4884127" y="130645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DEC990-210C-4FEE-9046-127F1F290A61}"/>
              </a:ext>
            </a:extLst>
          </p:cNvPr>
          <p:cNvSpPr/>
          <p:nvPr/>
        </p:nvSpPr>
        <p:spPr>
          <a:xfrm rot="13867039">
            <a:off x="5421763" y="214041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6A9CF1-AC25-4F7D-872B-0F910CDA3717}"/>
              </a:ext>
            </a:extLst>
          </p:cNvPr>
          <p:cNvSpPr/>
          <p:nvPr/>
        </p:nvSpPr>
        <p:spPr>
          <a:xfrm rot="13867039">
            <a:off x="5777362" y="174248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DF32A8-9D6B-4590-B756-F649FADC1E93}"/>
              </a:ext>
            </a:extLst>
          </p:cNvPr>
          <p:cNvSpPr/>
          <p:nvPr/>
        </p:nvSpPr>
        <p:spPr>
          <a:xfrm>
            <a:off x="3112426" y="2932234"/>
            <a:ext cx="1143050" cy="760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A876C-AC4A-47C9-91EA-F8CE17D3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0D96441-2EDC-40C1-90AB-9A4B6B07FC4C}"/>
              </a:ext>
            </a:extLst>
          </p:cNvPr>
          <p:cNvSpPr/>
          <p:nvPr/>
        </p:nvSpPr>
        <p:spPr>
          <a:xfrm rot="3066629">
            <a:off x="5968506" y="219658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A876C-AC4A-47C9-91EA-F8CE17D3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0D96441-2EDC-40C1-90AB-9A4B6B07FC4C}"/>
              </a:ext>
            </a:extLst>
          </p:cNvPr>
          <p:cNvSpPr/>
          <p:nvPr/>
        </p:nvSpPr>
        <p:spPr>
          <a:xfrm rot="3066629">
            <a:off x="5968506" y="219658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684810-8824-4E82-B7BA-A272A8C209E2}"/>
              </a:ext>
            </a:extLst>
          </p:cNvPr>
          <p:cNvSpPr/>
          <p:nvPr/>
        </p:nvSpPr>
        <p:spPr>
          <a:xfrm>
            <a:off x="3112426" y="2932234"/>
            <a:ext cx="1143050" cy="760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31A54-FD36-4B68-B66A-E56FED2A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C3ECC07-2B27-4418-96F4-2A4CFA5781B4}"/>
              </a:ext>
            </a:extLst>
          </p:cNvPr>
          <p:cNvSpPr/>
          <p:nvPr/>
        </p:nvSpPr>
        <p:spPr>
          <a:xfrm rot="3066629">
            <a:off x="6307006" y="235484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31A54-FD36-4B68-B66A-E56FED2A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C3ECC07-2B27-4418-96F4-2A4CFA5781B4}"/>
              </a:ext>
            </a:extLst>
          </p:cNvPr>
          <p:cNvSpPr/>
          <p:nvPr/>
        </p:nvSpPr>
        <p:spPr>
          <a:xfrm rot="3066629">
            <a:off x="6307006" y="235484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59F8A4-33E2-446D-B78F-7EE0D81FBCC2}"/>
              </a:ext>
            </a:extLst>
          </p:cNvPr>
          <p:cNvSpPr/>
          <p:nvPr/>
        </p:nvSpPr>
        <p:spPr>
          <a:xfrm rot="3066629">
            <a:off x="5962641" y="323700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31A54-FD36-4B68-B66A-E56FED2A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C3ECC07-2B27-4418-96F4-2A4CFA5781B4}"/>
              </a:ext>
            </a:extLst>
          </p:cNvPr>
          <p:cNvSpPr/>
          <p:nvPr/>
        </p:nvSpPr>
        <p:spPr>
          <a:xfrm rot="3066629">
            <a:off x="6307006" y="235484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59F8A4-33E2-446D-B78F-7EE0D81FBCC2}"/>
              </a:ext>
            </a:extLst>
          </p:cNvPr>
          <p:cNvSpPr/>
          <p:nvPr/>
        </p:nvSpPr>
        <p:spPr>
          <a:xfrm rot="3066629">
            <a:off x="5962641" y="323700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8222C0-D906-4632-BC6F-0DB166525273}"/>
              </a:ext>
            </a:extLst>
          </p:cNvPr>
          <p:cNvSpPr/>
          <p:nvPr/>
        </p:nvSpPr>
        <p:spPr>
          <a:xfrm>
            <a:off x="5926015" y="4026876"/>
            <a:ext cx="866055" cy="20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D32CB-6E5B-4023-942B-0581ED76EA22}"/>
              </a:ext>
            </a:extLst>
          </p:cNvPr>
          <p:cNvCxnSpPr>
            <a:cxnSpLocks/>
          </p:cNvCxnSpPr>
          <p:nvPr/>
        </p:nvCxnSpPr>
        <p:spPr>
          <a:xfrm>
            <a:off x="3455377" y="1991458"/>
            <a:ext cx="53852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F0B81B-2F09-40C7-81EF-B7C15CF5609B}"/>
              </a:ext>
            </a:extLst>
          </p:cNvPr>
          <p:cNvCxnSpPr>
            <a:cxnSpLocks/>
          </p:cNvCxnSpPr>
          <p:nvPr/>
        </p:nvCxnSpPr>
        <p:spPr>
          <a:xfrm>
            <a:off x="3455377" y="1991463"/>
            <a:ext cx="0" cy="268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23A4B1-2443-4AFC-BA18-93ACB61018F7}"/>
              </a:ext>
            </a:extLst>
          </p:cNvPr>
          <p:cNvCxnSpPr>
            <a:cxnSpLocks/>
          </p:cNvCxnSpPr>
          <p:nvPr/>
        </p:nvCxnSpPr>
        <p:spPr>
          <a:xfrm>
            <a:off x="3455377" y="2259623"/>
            <a:ext cx="17760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743283-7B65-41A4-8B2A-76FE92813E99}"/>
              </a:ext>
            </a:extLst>
          </p:cNvPr>
          <p:cNvCxnSpPr>
            <a:cxnSpLocks/>
          </p:cNvCxnSpPr>
          <p:nvPr/>
        </p:nvCxnSpPr>
        <p:spPr>
          <a:xfrm flipH="1">
            <a:off x="5231423" y="2259623"/>
            <a:ext cx="1" cy="10078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E00135-AB8F-499A-9726-522A6B750DE0}"/>
              </a:ext>
            </a:extLst>
          </p:cNvPr>
          <p:cNvCxnSpPr>
            <a:cxnSpLocks/>
          </p:cNvCxnSpPr>
          <p:nvPr/>
        </p:nvCxnSpPr>
        <p:spPr>
          <a:xfrm flipV="1">
            <a:off x="5231424" y="3267484"/>
            <a:ext cx="360924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3165E-2AD7-4FCE-BBCD-4DE1E9D537B5}"/>
              </a:ext>
            </a:extLst>
          </p:cNvPr>
          <p:cNvCxnSpPr>
            <a:cxnSpLocks/>
          </p:cNvCxnSpPr>
          <p:nvPr/>
        </p:nvCxnSpPr>
        <p:spPr>
          <a:xfrm flipV="1">
            <a:off x="8840665" y="1991463"/>
            <a:ext cx="0" cy="12760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98D3C7-BDA7-984F-9788-DED5332E87F2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0515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31A54-FD36-4B68-B66A-E56FED2A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C3ECC07-2B27-4418-96F4-2A4CFA5781B4}"/>
              </a:ext>
            </a:extLst>
          </p:cNvPr>
          <p:cNvSpPr/>
          <p:nvPr/>
        </p:nvSpPr>
        <p:spPr>
          <a:xfrm rot="3066629">
            <a:off x="6307006" y="235484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59F8A4-33E2-446D-B78F-7EE0D81FBCC2}"/>
              </a:ext>
            </a:extLst>
          </p:cNvPr>
          <p:cNvSpPr/>
          <p:nvPr/>
        </p:nvSpPr>
        <p:spPr>
          <a:xfrm rot="3066629">
            <a:off x="5962641" y="323700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8222C0-D906-4632-BC6F-0DB166525273}"/>
              </a:ext>
            </a:extLst>
          </p:cNvPr>
          <p:cNvSpPr/>
          <p:nvPr/>
        </p:nvSpPr>
        <p:spPr>
          <a:xfrm>
            <a:off x="5926015" y="4026876"/>
            <a:ext cx="866055" cy="20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7A7768-1E3E-4E6A-9CFF-2B316142553F}"/>
              </a:ext>
            </a:extLst>
          </p:cNvPr>
          <p:cNvSpPr/>
          <p:nvPr/>
        </p:nvSpPr>
        <p:spPr>
          <a:xfrm>
            <a:off x="3005035" y="2925230"/>
            <a:ext cx="1236765" cy="661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C8046-93E0-46E2-BE41-7A893716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9666E48-ACB1-43F2-BE4B-EBEB9F687A7F}"/>
              </a:ext>
            </a:extLst>
          </p:cNvPr>
          <p:cNvSpPr/>
          <p:nvPr/>
        </p:nvSpPr>
        <p:spPr>
          <a:xfrm rot="8349209">
            <a:off x="6491647" y="2359240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DF0CB7-73FA-4B16-909A-C237E9B63C9C}"/>
              </a:ext>
            </a:extLst>
          </p:cNvPr>
          <p:cNvSpPr/>
          <p:nvPr/>
        </p:nvSpPr>
        <p:spPr>
          <a:xfrm rot="8349209">
            <a:off x="6169268" y="205884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C8046-93E0-46E2-BE41-7A893716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9666E48-ACB1-43F2-BE4B-EBEB9F687A7F}"/>
              </a:ext>
            </a:extLst>
          </p:cNvPr>
          <p:cNvSpPr/>
          <p:nvPr/>
        </p:nvSpPr>
        <p:spPr>
          <a:xfrm rot="8349209">
            <a:off x="6491647" y="2359240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DF0CB7-73FA-4B16-909A-C237E9B63C9C}"/>
              </a:ext>
            </a:extLst>
          </p:cNvPr>
          <p:cNvSpPr/>
          <p:nvPr/>
        </p:nvSpPr>
        <p:spPr>
          <a:xfrm rot="8349209">
            <a:off x="6169268" y="205884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971296-29D9-4E8A-95B3-6C0FF80CB89D}"/>
              </a:ext>
            </a:extLst>
          </p:cNvPr>
          <p:cNvSpPr/>
          <p:nvPr/>
        </p:nvSpPr>
        <p:spPr>
          <a:xfrm>
            <a:off x="5926015" y="4026876"/>
            <a:ext cx="866055" cy="20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4FF76-A026-4656-A227-370A1514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Unit 2: Case Illustration</a:t>
            </a:r>
          </a:p>
        </p:txBody>
      </p:sp>
    </p:spTree>
    <p:extLst>
      <p:ext uri="{BB962C8B-B14F-4D97-AF65-F5344CB8AC3E}">
        <p14:creationId xmlns:p14="http://schemas.microsoft.com/office/powerpoint/2010/main" val="3740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600" dirty="0"/>
              <a:t>21-year-old, single woman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Presented at college counseling clinic with complaints of low self-esteem, sadness, and anxiety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Diagnosed with ADHD and prescribed medication in childhood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Occasional heavy drinking results in “loss of control”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Infidelity during one such episode led to recent end of relationship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Sadness associated with recent breakup</a:t>
            </a:r>
          </a:p>
          <a:p>
            <a:pPr>
              <a:buClr>
                <a:srgbClr val="1B6A7F"/>
              </a:buClr>
            </a:pPr>
            <a:r>
              <a:rPr lang="en-US" sz="2600" dirty="0"/>
              <a:t>Anxiety primarily limited to interpersonal situations</a:t>
            </a:r>
          </a:p>
        </p:txBody>
      </p:sp>
    </p:spTree>
    <p:extLst>
      <p:ext uri="{BB962C8B-B14F-4D97-AF65-F5344CB8AC3E}">
        <p14:creationId xmlns:p14="http://schemas.microsoft.com/office/powerpoint/2010/main" val="33250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FA257-B745-4CF1-A357-EF850E19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FA257-B745-4CF1-A357-EF850E19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1E0B4D-FAC3-4ACA-9E75-2F71D8896F9A}"/>
              </a:ext>
            </a:extLst>
          </p:cNvPr>
          <p:cNvSpPr/>
          <p:nvPr/>
        </p:nvSpPr>
        <p:spPr>
          <a:xfrm>
            <a:off x="2286000" y="4547573"/>
            <a:ext cx="1109136" cy="20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FA257-B745-4CF1-A357-EF850E19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17939D0-80BA-4675-993F-3A8E9B2F2C8A}"/>
              </a:ext>
            </a:extLst>
          </p:cNvPr>
          <p:cNvSpPr/>
          <p:nvPr/>
        </p:nvSpPr>
        <p:spPr>
          <a:xfrm rot="3066629">
            <a:off x="3800886" y="2401412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8CF4D-9714-44AC-845B-E7AB6590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3F5A8E-DE95-4DB4-A303-AEDF9AA966AC}"/>
              </a:ext>
            </a:extLst>
          </p:cNvPr>
          <p:cNvSpPr/>
          <p:nvPr/>
        </p:nvSpPr>
        <p:spPr>
          <a:xfrm>
            <a:off x="74735" y="3626827"/>
            <a:ext cx="9012114" cy="2167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701A-978C-1549-A6F7-B847C759A7B2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7473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8CF4D-9714-44AC-845B-E7AB6590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2D00BF9-D4CC-4BCC-B102-E1094A2D9D2F}"/>
              </a:ext>
            </a:extLst>
          </p:cNvPr>
          <p:cNvSpPr/>
          <p:nvPr/>
        </p:nvSpPr>
        <p:spPr>
          <a:xfrm rot="3066629">
            <a:off x="3123555" y="227864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8CF4D-9714-44AC-845B-E7AB6590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2D00BF9-D4CC-4BCC-B102-E1094A2D9D2F}"/>
              </a:ext>
            </a:extLst>
          </p:cNvPr>
          <p:cNvSpPr/>
          <p:nvPr/>
        </p:nvSpPr>
        <p:spPr>
          <a:xfrm rot="3066629">
            <a:off x="4004090" y="2401408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211D71-8513-417C-909F-B38A93B3C2E2}"/>
              </a:ext>
            </a:extLst>
          </p:cNvPr>
          <p:cNvSpPr/>
          <p:nvPr/>
        </p:nvSpPr>
        <p:spPr>
          <a:xfrm rot="3066629">
            <a:off x="4596755" y="2456445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7283984-6B4B-4F8E-9468-D2C45B1C8E63}"/>
              </a:ext>
            </a:extLst>
          </p:cNvPr>
          <p:cNvSpPr/>
          <p:nvPr/>
        </p:nvSpPr>
        <p:spPr>
          <a:xfrm rot="3066629">
            <a:off x="4605224" y="228286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7283984-6B4B-4F8E-9468-D2C45B1C8E63}"/>
              </a:ext>
            </a:extLst>
          </p:cNvPr>
          <p:cNvSpPr/>
          <p:nvPr/>
        </p:nvSpPr>
        <p:spPr>
          <a:xfrm rot="3066629">
            <a:off x="4605224" y="228286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004F1E-528C-4E50-84AE-EF7160BA75EE}"/>
              </a:ext>
            </a:extLst>
          </p:cNvPr>
          <p:cNvSpPr/>
          <p:nvPr/>
        </p:nvSpPr>
        <p:spPr>
          <a:xfrm rot="3066629">
            <a:off x="4838057" y="2414102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8CF4D-9714-44AC-845B-E7AB6590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D73A283-603A-456D-9121-57A91851D35B}"/>
              </a:ext>
            </a:extLst>
          </p:cNvPr>
          <p:cNvSpPr/>
          <p:nvPr/>
        </p:nvSpPr>
        <p:spPr>
          <a:xfrm rot="3066629">
            <a:off x="5413789" y="260883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004F1E-528C-4E50-84AE-EF7160BA75EE}"/>
              </a:ext>
            </a:extLst>
          </p:cNvPr>
          <p:cNvSpPr/>
          <p:nvPr/>
        </p:nvSpPr>
        <p:spPr>
          <a:xfrm rot="3066629">
            <a:off x="5092058" y="2494535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8CF4D-9714-44AC-845B-E7AB6590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56" y="0"/>
            <a:ext cx="550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004F1E-528C-4E50-84AE-EF7160BA75EE}"/>
              </a:ext>
            </a:extLst>
          </p:cNvPr>
          <p:cNvSpPr/>
          <p:nvPr/>
        </p:nvSpPr>
        <p:spPr>
          <a:xfrm rot="3066629">
            <a:off x="3631565" y="1893400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36C4-5A32-435D-B55E-34C88E2B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004F1E-528C-4E50-84AE-EF7160BA75EE}"/>
              </a:ext>
            </a:extLst>
          </p:cNvPr>
          <p:cNvSpPr/>
          <p:nvPr/>
        </p:nvSpPr>
        <p:spPr>
          <a:xfrm rot="3066629">
            <a:off x="3631565" y="1893400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04776B-70B3-4E99-96A2-54A6B645BA0F}"/>
              </a:ext>
            </a:extLst>
          </p:cNvPr>
          <p:cNvSpPr/>
          <p:nvPr/>
        </p:nvSpPr>
        <p:spPr>
          <a:xfrm rot="7924221">
            <a:off x="4054897" y="219819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3845A40-E112-4DD1-8C58-927B3C5F6B04}"/>
              </a:ext>
            </a:extLst>
          </p:cNvPr>
          <p:cNvSpPr/>
          <p:nvPr/>
        </p:nvSpPr>
        <p:spPr>
          <a:xfrm>
            <a:off x="430811" y="207937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907D36F-A237-4224-8382-0D30B080E88C}"/>
              </a:ext>
            </a:extLst>
          </p:cNvPr>
          <p:cNvSpPr/>
          <p:nvPr/>
        </p:nvSpPr>
        <p:spPr>
          <a:xfrm rot="5400000">
            <a:off x="3651747" y="194163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BA542-419E-184C-AE59-E06F8CFFC522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62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51260C7-43A0-48D2-9493-D5C8E6E39281}"/>
              </a:ext>
            </a:extLst>
          </p:cNvPr>
          <p:cNvSpPr/>
          <p:nvPr/>
        </p:nvSpPr>
        <p:spPr>
          <a:xfrm rot="3066629">
            <a:off x="3690831" y="251992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51260C7-43A0-48D2-9493-D5C8E6E39281}"/>
              </a:ext>
            </a:extLst>
          </p:cNvPr>
          <p:cNvSpPr/>
          <p:nvPr/>
        </p:nvSpPr>
        <p:spPr>
          <a:xfrm rot="3066629">
            <a:off x="3690831" y="251992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6D30388-01C8-4FCE-90F8-4BA9C7B0F4BE}"/>
              </a:ext>
            </a:extLst>
          </p:cNvPr>
          <p:cNvSpPr/>
          <p:nvPr/>
        </p:nvSpPr>
        <p:spPr>
          <a:xfrm rot="3066629">
            <a:off x="3974463" y="251145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51260C7-43A0-48D2-9493-D5C8E6E39281}"/>
              </a:ext>
            </a:extLst>
          </p:cNvPr>
          <p:cNvSpPr/>
          <p:nvPr/>
        </p:nvSpPr>
        <p:spPr>
          <a:xfrm rot="3066629">
            <a:off x="3690831" y="2519926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6D30388-01C8-4FCE-90F8-4BA9C7B0F4BE}"/>
              </a:ext>
            </a:extLst>
          </p:cNvPr>
          <p:cNvSpPr/>
          <p:nvPr/>
        </p:nvSpPr>
        <p:spPr>
          <a:xfrm rot="3066629">
            <a:off x="3974463" y="251145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F97A86-0B0D-42B7-9194-BB4242CE350C}"/>
              </a:ext>
            </a:extLst>
          </p:cNvPr>
          <p:cNvSpPr/>
          <p:nvPr/>
        </p:nvSpPr>
        <p:spPr>
          <a:xfrm rot="3066629">
            <a:off x="4529028" y="242679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D30388-01C8-4FCE-90F8-4BA9C7B0F4BE}"/>
              </a:ext>
            </a:extLst>
          </p:cNvPr>
          <p:cNvSpPr/>
          <p:nvPr/>
        </p:nvSpPr>
        <p:spPr>
          <a:xfrm rot="13554138">
            <a:off x="5536554" y="347665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F97A86-0B0D-42B7-9194-BB4242CE350C}"/>
              </a:ext>
            </a:extLst>
          </p:cNvPr>
          <p:cNvSpPr/>
          <p:nvPr/>
        </p:nvSpPr>
        <p:spPr>
          <a:xfrm rot="3066629">
            <a:off x="4529028" y="242679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D30388-01C8-4FCE-90F8-4BA9C7B0F4BE}"/>
              </a:ext>
            </a:extLst>
          </p:cNvPr>
          <p:cNvSpPr/>
          <p:nvPr/>
        </p:nvSpPr>
        <p:spPr>
          <a:xfrm rot="13554138">
            <a:off x="5536554" y="347665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F97A86-0B0D-42B7-9194-BB4242CE350C}"/>
              </a:ext>
            </a:extLst>
          </p:cNvPr>
          <p:cNvSpPr/>
          <p:nvPr/>
        </p:nvSpPr>
        <p:spPr>
          <a:xfrm rot="3066629">
            <a:off x="5092056" y="318032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EFA37-94D9-40CC-B607-54C26D18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56" y="0"/>
            <a:ext cx="550128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D30388-01C8-4FCE-90F8-4BA9C7B0F4BE}"/>
              </a:ext>
            </a:extLst>
          </p:cNvPr>
          <p:cNvSpPr/>
          <p:nvPr/>
        </p:nvSpPr>
        <p:spPr>
          <a:xfrm rot="13554138">
            <a:off x="5536554" y="347665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F97A86-0B0D-42B7-9194-BB4242CE350C}"/>
              </a:ext>
            </a:extLst>
          </p:cNvPr>
          <p:cNvSpPr/>
          <p:nvPr/>
        </p:nvSpPr>
        <p:spPr>
          <a:xfrm rot="3066629">
            <a:off x="5092056" y="3180324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5818C93-1907-437A-9079-FFE43626E0ED}"/>
              </a:ext>
            </a:extLst>
          </p:cNvPr>
          <p:cNvSpPr/>
          <p:nvPr/>
        </p:nvSpPr>
        <p:spPr>
          <a:xfrm rot="3066629">
            <a:off x="6196949" y="227016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77959-7D6E-42BE-922B-D6D38131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Protocol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responded to all 335 MMPI-3 items.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There is some evidence of fixed, content-inconsistent True responding.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This may reflect an uncooperative test-taking approach or difficulties with double negatives.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Scores on the Substantive Scales should be interpreted with some caution.</a:t>
            </a:r>
          </a:p>
        </p:txBody>
      </p:sp>
    </p:spTree>
    <p:extLst>
      <p:ext uri="{BB962C8B-B14F-4D97-AF65-F5344CB8AC3E}">
        <p14:creationId xmlns:p14="http://schemas.microsoft.com/office/powerpoint/2010/main" val="14393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T’s responses indicate significant emotional distress. 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reports feeling sad and unhappy and being dissatisfied with her current life circumstances.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likely complains about feeling depressed, experiences sadness and despair, and feels sad.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reports lacking confidence, feeling worthless, and believing she is a burden to others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very likely feels inferior and insecure, is self-disparaging, is prone to rumination, and presents with lack of confidence and feelings of uselessness.</a:t>
            </a:r>
          </a:p>
        </p:txBody>
      </p:sp>
    </p:spTree>
    <p:extLst>
      <p:ext uri="{BB962C8B-B14F-4D97-AF65-F5344CB8AC3E}">
        <p14:creationId xmlns:p14="http://schemas.microsoft.com/office/powerpoint/2010/main" val="1924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86EFD-FA2E-4366-9941-1114FA66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3845A40-E112-4DD1-8C58-927B3C5F6B04}"/>
              </a:ext>
            </a:extLst>
          </p:cNvPr>
          <p:cNvSpPr/>
          <p:nvPr/>
        </p:nvSpPr>
        <p:spPr>
          <a:xfrm>
            <a:off x="430811" y="2079373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907D36F-A237-4224-8382-0D30B080E88C}"/>
              </a:ext>
            </a:extLst>
          </p:cNvPr>
          <p:cNvSpPr/>
          <p:nvPr/>
        </p:nvSpPr>
        <p:spPr>
          <a:xfrm rot="5400000">
            <a:off x="3651747" y="1941631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6E3E3B6-C84B-49B5-A577-D10C18A1D647}"/>
              </a:ext>
            </a:extLst>
          </p:cNvPr>
          <p:cNvSpPr/>
          <p:nvPr/>
        </p:nvSpPr>
        <p:spPr>
          <a:xfrm rot="5400000">
            <a:off x="5461502" y="5421929"/>
            <a:ext cx="189035" cy="9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D196D-0D91-5D45-940A-C9241F46B26B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0378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also reports being passive, indecisive, and inefficacious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likely experiences subjective incompetence and shame, and lacks perseverance and self-reliance. </a:t>
            </a:r>
          </a:p>
        </p:txBody>
      </p:sp>
    </p:spTree>
    <p:extLst>
      <p:ext uri="{BB962C8B-B14F-4D97-AF65-F5344CB8AC3E}">
        <p14:creationId xmlns:p14="http://schemas.microsoft.com/office/powerpoint/2010/main" val="37593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reports a lack of positive emotional experiences, significant anhedonia, and a lack of interest.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likely presents with anhedonia, is pessimistic, and lacks energy.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reports an above average level of stress.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very likely complains about stress and feels incapable of controlling her anxiety level.</a:t>
            </a:r>
          </a:p>
        </p:txBody>
      </p:sp>
    </p:spTree>
    <p:extLst>
      <p:ext uri="{BB962C8B-B14F-4D97-AF65-F5344CB8AC3E}">
        <p14:creationId xmlns:p14="http://schemas.microsoft.com/office/powerpoint/2010/main" val="18578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reports problematic eating behaviors including binging and purging.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very likely experiences some combination of concerns about weight and body shape, restricted eating, and loss of control over eating.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reports a diffuse patten of cognitive difficulties including memory problems, difficulties with attention and concentration, and possible confusion.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very likely complains about memory problems, has low tolerance for frustration, does not cope well with stress, and experiences difficulties in attention and/or concertation.</a:t>
            </a:r>
          </a:p>
        </p:txBody>
      </p:sp>
    </p:spTree>
    <p:extLst>
      <p:ext uri="{BB962C8B-B14F-4D97-AF65-F5344CB8AC3E}">
        <p14:creationId xmlns:p14="http://schemas.microsoft.com/office/powerpoint/2010/main" val="35282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reports significant past and current substance abuse.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likely has a history of problematic use of alcohol or drugs, including misuse of prescription medication and has had legal problems as a result of substance abuse. 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reports engaging in problematic impulsive behavior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likely engages in </a:t>
            </a:r>
            <a:r>
              <a:rPr lang="en-US" sz="2800" dirty="0" err="1"/>
              <a:t>nonplanful</a:t>
            </a:r>
            <a:r>
              <a:rPr lang="en-US" sz="2800" dirty="0"/>
              <a:t> behavior and has poor impulse control and a possible history of hyperactive behavior.</a:t>
            </a:r>
          </a:p>
        </p:txBody>
      </p:sp>
    </p:spTree>
    <p:extLst>
      <p:ext uri="{BB962C8B-B14F-4D97-AF65-F5344CB8AC3E}">
        <p14:creationId xmlns:p14="http://schemas.microsoft.com/office/powerpoint/2010/main" val="23544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reports engaging in physically aggressive, violent behavior and losing control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And likely has a history of violent behavior toward others, is abusive, and experiences anger-related problems.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On the other hand, she reports being passive and submissive, not liking being in charge, and being ready to give into others.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also describes herself as lacking in positive qualities.</a:t>
            </a:r>
          </a:p>
        </p:txBody>
      </p:sp>
    </p:spTree>
    <p:extLst>
      <p:ext uri="{BB962C8B-B14F-4D97-AF65-F5344CB8AC3E}">
        <p14:creationId xmlns:p14="http://schemas.microsoft.com/office/powerpoint/2010/main" val="29895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Substantive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reports being shy, easily embarrassed, and uncomfortable around others.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She very likely is socially introverted and inhibited, is anxious and nervous in social situations, and is viewed by others as socially awkward.</a:t>
            </a:r>
          </a:p>
          <a:p>
            <a:pPr marL="0" indent="0">
              <a:buClr>
                <a:srgbClr val="1B6A7F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4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Diagnostic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Ms. T should be evaluated for: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Depression-related Disorder 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Generalized Anxiety Disorder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Eating Disorder 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Attention-related Disorder 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Substance Use Disorder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Impulse-control Disorder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Disorders associated with interpersonal aggression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Dependent Personality Disorder</a:t>
            </a:r>
          </a:p>
          <a:p>
            <a:pPr marL="0" indent="0">
              <a:buClr>
                <a:srgbClr val="1B6A7F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Treatment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Targets for Intervention: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Relief of demoralization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Anhedonia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Low self-esteem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Developing stress-management skills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Problematic eating behaviors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Reduction or cessation of substance abuse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Improved impulse control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Reduction of interpersonally aggressive behavior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Reducing passive submissive behavior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Social anxiety</a:t>
            </a:r>
          </a:p>
          <a:p>
            <a:pPr marL="0" indent="0">
              <a:buClr>
                <a:srgbClr val="1B6A7F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0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Treatment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Process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Emotional difficulties may motivate her for treatment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Low positive emotions may interfere with engagement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Indecisiveness may interfere with establishing treatment goals and progress in treatment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Impulsive behavior may interfere with treatment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Follow-up Evaluation: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Need for anti-depressant medication</a:t>
            </a:r>
          </a:p>
          <a:p>
            <a:pPr lvl="1">
              <a:buClr>
                <a:srgbClr val="1B6A7F"/>
              </a:buClr>
            </a:pPr>
            <a:r>
              <a:rPr lang="en-US" sz="2400" dirty="0"/>
              <a:t>Origin of cognitive complaints should be explored. This may require a neuropsychological evaluation</a:t>
            </a:r>
          </a:p>
          <a:p>
            <a:pPr lvl="1">
              <a:buClr>
                <a:srgbClr val="1B6A7F"/>
              </a:buClr>
            </a:pPr>
            <a:endParaRPr lang="en-US" sz="2400" dirty="0"/>
          </a:p>
          <a:p>
            <a:pPr marL="0" indent="0">
              <a:buClr>
                <a:srgbClr val="1B6A7F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8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T: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698317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Sadness/depression are mild and appear to be situationally-caused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Low self-esteem, social anxiety, interpersonal passivity are likely long-standing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Drinking may be secondary to social anxiety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Aggression may be secondary to drinking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Refer for neuropsychological evaluation of cognitive complaints and possible ADHD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Follow up on likely unreported eating disorder </a:t>
            </a:r>
            <a:endParaRPr lang="en-US" sz="2400" dirty="0"/>
          </a:p>
          <a:p>
            <a:pPr marL="0" indent="0">
              <a:buClr>
                <a:srgbClr val="1B6A7F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9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13" ma:contentTypeDescription="Create a new document." ma:contentTypeScope="" ma:versionID="3461cd3e0969a052afc478fa5b407527">
  <xsd:schema xmlns:xsd="http://www.w3.org/2001/XMLSchema" xmlns:xs="http://www.w3.org/2001/XMLSchema" xmlns:p="http://schemas.microsoft.com/office/2006/metadata/properties" xmlns:ns3="024c5132-e8f5-4123-971c-239c17fa48db" xmlns:ns4="7e9f3cb4-d1fb-4a8e-8884-0a73a3719474" targetNamespace="http://schemas.microsoft.com/office/2006/metadata/properties" ma:root="true" ma:fieldsID="170df0ad25e7d8738f6bb6de66bbf1cf" ns3:_="" ns4:_="">
    <xsd:import namespace="024c5132-e8f5-4123-971c-239c17fa48db"/>
    <xsd:import namespace="7e9f3cb4-d1fb-4a8e-8884-0a73a3719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3cb4-d1fb-4a8e-8884-0a73a371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9545C-82BF-46FC-B6A5-DBACB5798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36658-49C7-4BBC-9E5B-82FDD445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7e9f3cb4-d1fb-4a8e-8884-0a73a371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621FB-CA09-46CD-A5A7-E15BE4BFAD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e9f3cb4-d1fb-4a8e-8884-0a73a3719474"/>
    <ds:schemaRef ds:uri="024c5132-e8f5-4123-971c-239c17fa48d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7916</TotalTime>
  <Words>1363</Words>
  <Application>Microsoft Macintosh PowerPoint</Application>
  <PresentationFormat>On-screen Show (4:3)</PresentationFormat>
  <Paragraphs>132</Paragraphs>
  <Slides>100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</vt:lpstr>
      <vt:lpstr>Calibri</vt:lpstr>
      <vt:lpstr>Times New Roman</vt:lpstr>
      <vt:lpstr>Tw Cen MT</vt:lpstr>
      <vt:lpstr>5_Custom Design</vt:lpstr>
      <vt:lpstr>Custom Design</vt:lpstr>
      <vt:lpstr>3_Custom Design</vt:lpstr>
      <vt:lpstr>2_Custom Design</vt:lpstr>
      <vt:lpstr>4_Custom Design</vt:lpstr>
      <vt:lpstr>6_Custom Design</vt:lpstr>
      <vt:lpstr>7_Custom Design</vt:lpstr>
      <vt:lpstr>8_Custom Design</vt:lpstr>
      <vt:lpstr>PowerPoint Presentation</vt:lpstr>
      <vt:lpstr>PowerPoint Presentation</vt:lpstr>
      <vt:lpstr>Unit 1: Validity Scale Illustrations</vt:lpstr>
      <vt:lpstr>MMPI-3 Validity Scales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Case Illustration</vt:lpstr>
      <vt:lpstr>Ms.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Ms. T: Protocol Validity</vt:lpstr>
      <vt:lpstr>Ms. T: Substantive Scales</vt:lpstr>
      <vt:lpstr>Ms. T: Substantive Scales</vt:lpstr>
      <vt:lpstr>Ms. T: Substantive Scales</vt:lpstr>
      <vt:lpstr>Ms. T: Substantive Scales</vt:lpstr>
      <vt:lpstr>Ms. T: Substantive Scales</vt:lpstr>
      <vt:lpstr>Ms. T: Substantive Scales</vt:lpstr>
      <vt:lpstr>Ms. T: Substantive Scales</vt:lpstr>
      <vt:lpstr>Ms. T: Diagnostic Considerations</vt:lpstr>
      <vt:lpstr>Ms. T: Treatment Considerations</vt:lpstr>
      <vt:lpstr>Ms. T: Treatment Considerations</vt:lpstr>
      <vt:lpstr>Ms. T: Analysis</vt:lpstr>
      <vt:lpstr>End of Part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Lacombe, Elizabeth</dc:creator>
  <cp:lastModifiedBy>Katie Nickerson</cp:lastModifiedBy>
  <cp:revision>303</cp:revision>
  <dcterms:created xsi:type="dcterms:W3CDTF">2020-04-06T15:04:22Z</dcterms:created>
  <dcterms:modified xsi:type="dcterms:W3CDTF">2022-06-22T21:07:42Z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0x0101000D2352C982C94548BCC86B5223D4C387</vt:lpwstr>
  </property>
</Properties>
</file>